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5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1B6AB"/>
    <a:srgbClr val="E306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ittlere Formatvorlage 4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315" autoAdjust="0"/>
    <p:restoredTop sz="94660"/>
  </p:normalViewPr>
  <p:slideViewPr>
    <p:cSldViewPr snapToGrid="0">
      <p:cViewPr>
        <p:scale>
          <a:sx n="123" d="100"/>
          <a:sy n="123" d="100"/>
        </p:scale>
        <p:origin x="336" y="4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4C71E-56CB-1C42-AA37-12EB47104C61}" type="datetimeFigureOut">
              <a:rPr lang="de-DE" smtClean="0"/>
              <a:t>05.07.21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846560-0651-384C-BBA0-60B812948102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4311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2701254" y="6356349"/>
            <a:ext cx="511729" cy="365125"/>
          </a:xfrm>
          <a:prstGeom prst="rect">
            <a:avLst/>
          </a:prstGeom>
        </p:spPr>
        <p:txBody>
          <a:bodyPr/>
          <a:lstStyle>
            <a:lvl1pPr algn="l">
              <a:defRPr sz="1200">
                <a:solidFill>
                  <a:schemeClr val="tx1"/>
                </a:solidFill>
                <a:latin typeface="TheSans 7-Bold" panose="02000703000000000003" pitchFamily="50" charset="0"/>
              </a:defRPr>
            </a:lvl1pPr>
          </a:lstStyle>
          <a:p>
            <a:fld id="{9068E48A-4E18-42A4-9B21-DC178C1D1D62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584409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5"/>
          <p:cNvSpPr txBox="1">
            <a:spLocks/>
          </p:cNvSpPr>
          <p:nvPr userDrawn="1"/>
        </p:nvSpPr>
        <p:spPr>
          <a:xfrm>
            <a:off x="638262" y="6311914"/>
            <a:ext cx="25062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TheSans 7-Bold" panose="02000703000000000003" pitchFamily="50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heSans 5-Regular" panose="02000503000000000003" pitchFamily="50" charset="0"/>
              </a:rPr>
              <a:t>Betriebsratswahlen 2022</a:t>
            </a:r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42"/>
          <a:stretch/>
        </p:blipFill>
        <p:spPr>
          <a:xfrm>
            <a:off x="9398000" y="0"/>
            <a:ext cx="2628900" cy="22098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0702" y="5907316"/>
            <a:ext cx="508807" cy="682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20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647700" y="381000"/>
            <a:ext cx="5314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spc="-20" dirty="0">
                <a:latin typeface="TheSans C4s Bold" panose="020B0702050302020203" pitchFamily="34" charset="0"/>
              </a:rPr>
              <a:t>Zielgruppen-Matrix</a:t>
            </a:r>
            <a:endParaRPr lang="de-DE" sz="2800" dirty="0">
              <a:latin typeface="TheSans 7-Bold" panose="02000703000000000003" pitchFamily="50" charset="0"/>
            </a:endParaRPr>
          </a:p>
        </p:txBody>
      </p:sp>
      <p:graphicFrame>
        <p:nvGraphicFramePr>
          <p:cNvPr id="23" name="Tabelle 27">
            <a:extLst>
              <a:ext uri="{FF2B5EF4-FFF2-40B4-BE49-F238E27FC236}">
                <a16:creationId xmlns:a16="http://schemas.microsoft.com/office/drawing/2014/main" id="{DF49E43D-B540-5344-B95D-D4F813004AFD}"/>
              </a:ext>
            </a:extLst>
          </p:cNvPr>
          <p:cNvGraphicFramePr>
            <a:graphicFrameLocks noGrp="1"/>
          </p:cNvGraphicFramePr>
          <p:nvPr/>
        </p:nvGraphicFramePr>
        <p:xfrm>
          <a:off x="706582" y="1558637"/>
          <a:ext cx="11080174" cy="4265756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330036">
                  <a:extLst>
                    <a:ext uri="{9D8B030D-6E8A-4147-A177-3AD203B41FA5}">
                      <a16:colId xmlns:a16="http://schemas.microsoft.com/office/drawing/2014/main" val="1661514311"/>
                    </a:ext>
                  </a:extLst>
                </a:gridCol>
                <a:gridCol w="1813048">
                  <a:extLst>
                    <a:ext uri="{9D8B030D-6E8A-4147-A177-3AD203B41FA5}">
                      <a16:colId xmlns:a16="http://schemas.microsoft.com/office/drawing/2014/main" val="382615919"/>
                    </a:ext>
                  </a:extLst>
                </a:gridCol>
                <a:gridCol w="2800516">
                  <a:extLst>
                    <a:ext uri="{9D8B030D-6E8A-4147-A177-3AD203B41FA5}">
                      <a16:colId xmlns:a16="http://schemas.microsoft.com/office/drawing/2014/main" val="210802288"/>
                    </a:ext>
                  </a:extLst>
                </a:gridCol>
                <a:gridCol w="1662545">
                  <a:extLst>
                    <a:ext uri="{9D8B030D-6E8A-4147-A177-3AD203B41FA5}">
                      <a16:colId xmlns:a16="http://schemas.microsoft.com/office/drawing/2014/main" val="2394773587"/>
                    </a:ext>
                  </a:extLst>
                </a:gridCol>
                <a:gridCol w="1125295">
                  <a:extLst>
                    <a:ext uri="{9D8B030D-6E8A-4147-A177-3AD203B41FA5}">
                      <a16:colId xmlns:a16="http://schemas.microsoft.com/office/drawing/2014/main" val="2786293079"/>
                    </a:ext>
                  </a:extLst>
                </a:gridCol>
                <a:gridCol w="1465053">
                  <a:extLst>
                    <a:ext uri="{9D8B030D-6E8A-4147-A177-3AD203B41FA5}">
                      <a16:colId xmlns:a16="http://schemas.microsoft.com/office/drawing/2014/main" val="3018820803"/>
                    </a:ext>
                  </a:extLst>
                </a:gridCol>
                <a:gridCol w="883681">
                  <a:extLst>
                    <a:ext uri="{9D8B030D-6E8A-4147-A177-3AD203B41FA5}">
                      <a16:colId xmlns:a16="http://schemas.microsoft.com/office/drawing/2014/main" val="2504721411"/>
                    </a:ext>
                  </a:extLst>
                </a:gridCol>
              </a:tblGrid>
              <a:tr h="557454"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bg1"/>
                          </a:solidFill>
                          <a:latin typeface="TheSans Plain" pitchFamily="2" charset="0"/>
                        </a:rPr>
                        <a:t>Beschäftigten- gruppe</a:t>
                      </a:r>
                    </a:p>
                  </a:txBody>
                  <a:tcPr>
                    <a:solidFill>
                      <a:srgbClr val="61B6A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bg1"/>
                          </a:solidFill>
                          <a:latin typeface="TheSans Plain" pitchFamily="2" charset="0"/>
                        </a:rPr>
                        <a:t>Profil/Lage</a:t>
                      </a:r>
                    </a:p>
                  </a:txBody>
                  <a:tcPr>
                    <a:solidFill>
                      <a:srgbClr val="61B6A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bg1"/>
                          </a:solidFill>
                        </a:rPr>
                        <a:t>Schwerpunkte/Themen</a:t>
                      </a:r>
                    </a:p>
                  </a:txBody>
                  <a:tcPr>
                    <a:solidFill>
                      <a:srgbClr val="61B6A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bg1"/>
                          </a:solidFill>
                        </a:rPr>
                        <a:t>Unser Botschaft</a:t>
                      </a:r>
                    </a:p>
                  </a:txBody>
                  <a:tcPr>
                    <a:solidFill>
                      <a:srgbClr val="61B6A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err="1">
                          <a:solidFill>
                            <a:schemeClr val="bg1"/>
                          </a:solidFill>
                        </a:rPr>
                        <a:t>Verantwort</a:t>
                      </a:r>
                      <a:r>
                        <a:rPr lang="de-DE" sz="1400" dirty="0">
                          <a:solidFill>
                            <a:schemeClr val="bg1"/>
                          </a:solidFill>
                        </a:rPr>
                        <a:t>- </a:t>
                      </a:r>
                      <a:r>
                        <a:rPr lang="de-DE" sz="1400" dirty="0" err="1">
                          <a:solidFill>
                            <a:schemeClr val="bg1"/>
                          </a:solidFill>
                        </a:rPr>
                        <a:t>lich</a:t>
                      </a:r>
                      <a:endParaRPr lang="de-DE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61B6A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bg1"/>
                          </a:solidFill>
                        </a:rPr>
                        <a:t>Material</a:t>
                      </a:r>
                    </a:p>
                  </a:txBody>
                  <a:tcPr>
                    <a:solidFill>
                      <a:srgbClr val="61B6A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>
                          <a:solidFill>
                            <a:schemeClr val="bg1"/>
                          </a:solidFill>
                          <a:latin typeface="TheSans Plain" pitchFamily="2" charset="0"/>
                        </a:rPr>
                        <a:t>Termin</a:t>
                      </a:r>
                    </a:p>
                  </a:txBody>
                  <a:tcPr>
                    <a:solidFill>
                      <a:srgbClr val="61B6A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2863270"/>
                  </a:ext>
                </a:extLst>
              </a:tr>
              <a:tr h="616718">
                <a:tc>
                  <a:txBody>
                    <a:bodyPr/>
                    <a:lstStyle/>
                    <a:p>
                      <a:endParaRPr lang="de-DE" sz="1100" i="1" dirty="0">
                        <a:latin typeface="THESANS PLAIN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100" i="1" dirty="0">
                        <a:latin typeface="THESANS PLAIN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100" i="1" dirty="0">
                        <a:latin typeface="THESANS PLAIN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874462"/>
                  </a:ext>
                </a:extLst>
              </a:tr>
              <a:tr h="515264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6397479"/>
                  </a:ext>
                </a:extLst>
              </a:tr>
              <a:tr h="515264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781006"/>
                  </a:ext>
                </a:extLst>
              </a:tr>
              <a:tr h="515264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6423343"/>
                  </a:ext>
                </a:extLst>
              </a:tr>
              <a:tr h="515264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8747317"/>
                  </a:ext>
                </a:extLst>
              </a:tr>
              <a:tr h="515264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0268337"/>
                  </a:ext>
                </a:extLst>
              </a:tr>
              <a:tr h="515264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7405351"/>
                  </a:ext>
                </a:extLst>
              </a:tr>
            </a:tbl>
          </a:graphicData>
        </a:graphic>
      </p:graphicFrame>
      <p:sp>
        <p:nvSpPr>
          <p:cNvPr id="28" name="Textfeld 27">
            <a:extLst>
              <a:ext uri="{FF2B5EF4-FFF2-40B4-BE49-F238E27FC236}">
                <a16:creationId xmlns:a16="http://schemas.microsoft.com/office/drawing/2014/main" id="{08B23769-E3C2-D341-94B0-81BE09996E10}"/>
              </a:ext>
            </a:extLst>
          </p:cNvPr>
          <p:cNvSpPr txBox="1"/>
          <p:nvPr/>
        </p:nvSpPr>
        <p:spPr>
          <a:xfrm>
            <a:off x="626919" y="1194955"/>
            <a:ext cx="12554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TheSans Plain" pitchFamily="2" charset="0"/>
              </a:rPr>
              <a:t>Stand:  xx.yy.2021</a:t>
            </a:r>
          </a:p>
        </p:txBody>
      </p:sp>
    </p:spTree>
    <p:extLst>
      <p:ext uri="{BB962C8B-B14F-4D97-AF65-F5344CB8AC3E}">
        <p14:creationId xmlns:p14="http://schemas.microsoft.com/office/powerpoint/2010/main" val="24282441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</Words>
  <Application>Microsoft Macintosh PowerPoint</Application>
  <PresentationFormat>Breitbild</PresentationFormat>
  <Paragraphs>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TheSans 5-Regular</vt:lpstr>
      <vt:lpstr>TheSans 7-Bold</vt:lpstr>
      <vt:lpstr>TheSans C4s Bold</vt:lpstr>
      <vt:lpstr>TheSans Plain</vt:lpstr>
      <vt:lpstr>TheSans Plain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Windows-Benutzer</dc:creator>
  <cp:lastModifiedBy>Christian Drewes</cp:lastModifiedBy>
  <cp:revision>44</cp:revision>
  <dcterms:created xsi:type="dcterms:W3CDTF">2021-06-02T07:47:48Z</dcterms:created>
  <dcterms:modified xsi:type="dcterms:W3CDTF">2021-07-05T12:27:59Z</dcterms:modified>
</cp:coreProperties>
</file>